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5" r:id="rId10"/>
    <p:sldId id="263" r:id="rId11"/>
  </p:sldIdLst>
  <p:sldSz cx="18288000" cy="10287000"/>
  <p:notesSz cx="6858000" cy="9144000"/>
  <p:embeddedFontLst>
    <p:embeddedFont>
      <p:font typeface="Aileron Bold" panose="020B0604020202020204" charset="0"/>
      <p:regular r:id="rId13"/>
    </p:embeddedFon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Kollektif" panose="020B0604020202020204" charset="0"/>
      <p:regular r:id="rId18"/>
    </p:embeddedFont>
    <p:embeddedFont>
      <p:font typeface="Kollektif Bold" panose="020B0604020202020204" charset="0"/>
      <p:regular r:id="rId19"/>
    </p:embeddedFont>
    <p:embeddedFont>
      <p:font typeface="League Spartan" panose="020B0604020202020204" charset="0"/>
      <p:regular r:id="rId20"/>
    </p:embeddedFont>
    <p:embeddedFont>
      <p:font typeface="Montserrat" panose="00000500000000000000" pitchFamily="2" charset="0"/>
      <p:regular r:id="rId21"/>
      <p:bold r:id="rId22"/>
      <p:italic r:id="rId23"/>
      <p:boldItalic r:id="rId24"/>
    </p:embeddedFont>
    <p:embeddedFont>
      <p:font typeface="Montserrat Bold" panose="00000800000000000000" charset="0"/>
      <p:regular r:id="rId25"/>
    </p:embeddedFont>
    <p:embeddedFont>
      <p:font typeface="Open Sans Bold" panose="020B0604020202020204" charset="0"/>
      <p:regular r:id="rId26"/>
    </p:embeddedFont>
    <p:embeddedFont>
      <p:font typeface="Roboto Bold" panose="020B0604020202020204" charset="0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vu" id="{C97D5742-35E5-422F-9574-B30A6445F8DB}">
          <p14:sldIdLst>
            <p14:sldId id="256"/>
            <p14:sldId id="257"/>
            <p14:sldId id="258"/>
          </p14:sldIdLst>
        </p14:section>
        <p14:section name="dai" id="{94012BDB-9603-45F0-A831-0A444608A803}">
          <p14:sldIdLst>
            <p14:sldId id="259"/>
            <p14:sldId id="260"/>
          </p14:sldIdLst>
        </p14:section>
        <p14:section name="vu" id="{EE8B4BF4-C212-4653-BAC3-88FDA42D5428}">
          <p14:sldIdLst>
            <p14:sldId id="261"/>
            <p14:sldId id="262"/>
            <p14:sldId id="264"/>
            <p14:sldId id="265"/>
            <p14:sldId id="26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C001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4" d="100"/>
          <a:sy n="54" d="100"/>
        </p:scale>
        <p:origin x="754" y="8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font" Target="fonts/font14.fntdata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font" Target="fonts/font15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072EC1-18E3-4A4E-A49C-DE50AF303B56}" type="datetimeFigureOut">
              <a:rPr lang="vi-VN" smtClean="0"/>
              <a:t>21/12/2023</a:t>
            </a:fld>
            <a:endParaRPr lang="vi-V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vi-V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D70982-AAC1-44F3-BCE1-E0EDB3B888D5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7444400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D70982-AAC1-44F3-BCE1-E0EDB3B888D5}" type="slidenum">
              <a:rPr lang="vi-VN" smtClean="0"/>
              <a:t>4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7370279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Remember to combine user and user interface here, people get confuse about how user interact with user </a:t>
            </a:r>
            <a:r>
              <a:rPr lang="en-US"/>
              <a:t>interface.</a:t>
            </a:r>
            <a:endParaRPr lang="vi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D70982-AAC1-44F3-BCE1-E0EDB3B888D5}" type="slidenum">
              <a:rPr lang="vi-VN" smtClean="0"/>
              <a:t>7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8430341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image" Target="../media/image7.sv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9.svg"/><Relationship Id="rId10" Type="http://schemas.openxmlformats.org/officeDocument/2006/relationships/image" Target="../media/image18.png"/><Relationship Id="rId4" Type="http://schemas.openxmlformats.org/officeDocument/2006/relationships/image" Target="../media/image8.png"/><Relationship Id="rId9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7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7" Type="http://schemas.openxmlformats.org/officeDocument/2006/relationships/image" Target="../media/image2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898322">
            <a:off x="12872211" y="-2776467"/>
            <a:ext cx="8774178" cy="8796169"/>
          </a:xfrm>
          <a:custGeom>
            <a:avLst/>
            <a:gdLst/>
            <a:ahLst/>
            <a:cxnLst/>
            <a:rect l="l" t="t" r="r" b="b"/>
            <a:pathLst>
              <a:path w="8774178" h="8796169">
                <a:moveTo>
                  <a:pt x="0" y="0"/>
                </a:moveTo>
                <a:lnTo>
                  <a:pt x="8774178" y="0"/>
                </a:lnTo>
                <a:lnTo>
                  <a:pt x="8774178" y="8796168"/>
                </a:lnTo>
                <a:lnTo>
                  <a:pt x="0" y="87961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grpSp>
        <p:nvGrpSpPr>
          <p:cNvPr id="3" name="Group 3"/>
          <p:cNvGrpSpPr/>
          <p:nvPr/>
        </p:nvGrpSpPr>
        <p:grpSpPr>
          <a:xfrm>
            <a:off x="10463626" y="1621617"/>
            <a:ext cx="753561" cy="753561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vi-VN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028700" y="2914502"/>
            <a:ext cx="13524827" cy="47528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608"/>
              </a:lnSpc>
              <a:spcBef>
                <a:spcPct val="0"/>
              </a:spcBef>
            </a:pPr>
            <a:r>
              <a:rPr lang="en-US" sz="9006">
                <a:solidFill>
                  <a:srgbClr val="000000"/>
                </a:solidFill>
                <a:latin typeface="Aileron Bold"/>
              </a:rPr>
              <a:t>AIR QUALITY MONITORING WITH ARDUINO ESP8266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4778711" y="7667323"/>
            <a:ext cx="1578921" cy="1578921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vi-VN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859334" y="1807898"/>
            <a:ext cx="2383792" cy="565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99"/>
              </a:lnSpc>
              <a:spcBef>
                <a:spcPct val="0"/>
              </a:spcBef>
            </a:pPr>
            <a:r>
              <a:rPr lang="en-US" sz="3999" spc="159">
                <a:solidFill>
                  <a:srgbClr val="000000"/>
                </a:solidFill>
                <a:latin typeface="Kollektif Bold"/>
              </a:rPr>
              <a:t>GROUP 7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5289804"/>
            <a:ext cx="7315200" cy="3968496"/>
          </a:xfrm>
          <a:custGeom>
            <a:avLst/>
            <a:gdLst/>
            <a:ahLst/>
            <a:cxnLst/>
            <a:rect l="l" t="t" r="r" b="b"/>
            <a:pathLst>
              <a:path w="7315200" h="3968496">
                <a:moveTo>
                  <a:pt x="0" y="0"/>
                </a:moveTo>
                <a:lnTo>
                  <a:pt x="7315200" y="0"/>
                </a:lnTo>
                <a:lnTo>
                  <a:pt x="7315200" y="3968496"/>
                </a:lnTo>
                <a:lnTo>
                  <a:pt x="0" y="39684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3" name="TextBox 3"/>
          <p:cNvSpPr txBox="1"/>
          <p:nvPr/>
        </p:nvSpPr>
        <p:spPr>
          <a:xfrm>
            <a:off x="1971394" y="2702022"/>
            <a:ext cx="14833104" cy="10521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40"/>
              </a:lnSpc>
            </a:pPr>
            <a:r>
              <a:rPr lang="en-US" sz="8000" spc="840">
                <a:solidFill>
                  <a:srgbClr val="18072B"/>
                </a:solidFill>
                <a:latin typeface="Roboto Bold"/>
              </a:rPr>
              <a:t>THANK FOR WATCHING!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031807" y="2904075"/>
            <a:ext cx="19874105" cy="3347202"/>
            <a:chOff x="0" y="0"/>
            <a:chExt cx="5439065" cy="91604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439065" cy="916049"/>
            </a:xfrm>
            <a:custGeom>
              <a:avLst/>
              <a:gdLst/>
              <a:ahLst/>
              <a:cxnLst/>
              <a:rect l="l" t="t" r="r" b="b"/>
              <a:pathLst>
                <a:path w="5439065" h="916049">
                  <a:moveTo>
                    <a:pt x="0" y="0"/>
                  </a:moveTo>
                  <a:lnTo>
                    <a:pt x="5439065" y="0"/>
                  </a:lnTo>
                  <a:lnTo>
                    <a:pt x="5439065" y="916049"/>
                  </a:lnTo>
                  <a:lnTo>
                    <a:pt x="0" y="916049"/>
                  </a:lnTo>
                  <a:close/>
                </a:path>
              </a:pathLst>
            </a:custGeom>
            <a:solidFill>
              <a:srgbClr val="18072B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5439065" cy="9541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652848" y="4337761"/>
            <a:ext cx="3481495" cy="3481495"/>
            <a:chOff x="0" y="0"/>
            <a:chExt cx="4641994" cy="464199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641994" cy="4641994"/>
            </a:xfrm>
            <a:custGeom>
              <a:avLst/>
              <a:gdLst/>
              <a:ahLst/>
              <a:cxnLst/>
              <a:rect l="l" t="t" r="r" b="b"/>
              <a:pathLst>
                <a:path w="4641994" h="4641994">
                  <a:moveTo>
                    <a:pt x="0" y="0"/>
                  </a:moveTo>
                  <a:lnTo>
                    <a:pt x="4641994" y="0"/>
                  </a:lnTo>
                  <a:lnTo>
                    <a:pt x="4641994" y="4641994"/>
                  </a:lnTo>
                  <a:lnTo>
                    <a:pt x="0" y="46419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vi-VN"/>
            </a:p>
          </p:txBody>
        </p:sp>
        <p:grpSp>
          <p:nvGrpSpPr>
            <p:cNvPr id="7" name="Group 7"/>
            <p:cNvGrpSpPr>
              <a:grpSpLocks noChangeAspect="1"/>
            </p:cNvGrpSpPr>
            <p:nvPr/>
          </p:nvGrpSpPr>
          <p:grpSpPr>
            <a:xfrm>
              <a:off x="375272" y="367663"/>
              <a:ext cx="3891450" cy="3891435"/>
              <a:chOff x="0" y="0"/>
              <a:chExt cx="6350000" cy="6349975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6350000" cy="634997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4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4"/>
                <a:stretch>
                  <a:fillRect l="-1339" r="-1339"/>
                </a:stretch>
              </a:blipFill>
            </p:spPr>
            <p:txBody>
              <a:bodyPr/>
              <a:lstStyle/>
              <a:p>
                <a:endParaRPr lang="vi-VN"/>
              </a:p>
            </p:txBody>
          </p:sp>
        </p:grpSp>
      </p:grpSp>
      <p:grpSp>
        <p:nvGrpSpPr>
          <p:cNvPr id="9" name="Group 9"/>
          <p:cNvGrpSpPr/>
          <p:nvPr/>
        </p:nvGrpSpPr>
        <p:grpSpPr>
          <a:xfrm>
            <a:off x="12923426" y="4337761"/>
            <a:ext cx="3481495" cy="3481495"/>
            <a:chOff x="0" y="0"/>
            <a:chExt cx="4641994" cy="464199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641994" cy="4641994"/>
            </a:xfrm>
            <a:custGeom>
              <a:avLst/>
              <a:gdLst/>
              <a:ahLst/>
              <a:cxnLst/>
              <a:rect l="l" t="t" r="r" b="b"/>
              <a:pathLst>
                <a:path w="4641994" h="4641994">
                  <a:moveTo>
                    <a:pt x="0" y="0"/>
                  </a:moveTo>
                  <a:lnTo>
                    <a:pt x="4641994" y="0"/>
                  </a:lnTo>
                  <a:lnTo>
                    <a:pt x="4641994" y="4641994"/>
                  </a:lnTo>
                  <a:lnTo>
                    <a:pt x="0" y="46419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vi-VN"/>
            </a:p>
          </p:txBody>
        </p:sp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359784" y="367663"/>
              <a:ext cx="3891450" cy="3891435"/>
              <a:chOff x="0" y="0"/>
              <a:chExt cx="6350000" cy="6349975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4997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4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endParaRPr lang="vi-VN"/>
              </a:p>
            </p:txBody>
          </p:sp>
        </p:grpSp>
      </p:grpSp>
      <p:sp>
        <p:nvSpPr>
          <p:cNvPr id="13" name="Freeform 13"/>
          <p:cNvSpPr/>
          <p:nvPr/>
        </p:nvSpPr>
        <p:spPr>
          <a:xfrm>
            <a:off x="17192315" y="612415"/>
            <a:ext cx="559181" cy="296366"/>
          </a:xfrm>
          <a:custGeom>
            <a:avLst/>
            <a:gdLst/>
            <a:ahLst/>
            <a:cxnLst/>
            <a:rect l="l" t="t" r="r" b="b"/>
            <a:pathLst>
              <a:path w="559181" h="296366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4" name="Freeform 14"/>
          <p:cNvSpPr/>
          <p:nvPr/>
        </p:nvSpPr>
        <p:spPr>
          <a:xfrm>
            <a:off x="-2843309" y="1268486"/>
            <a:ext cx="6873872" cy="162473"/>
          </a:xfrm>
          <a:custGeom>
            <a:avLst/>
            <a:gdLst/>
            <a:ahLst/>
            <a:cxnLst/>
            <a:rect l="l" t="t" r="r" b="b"/>
            <a:pathLst>
              <a:path w="6873872" h="162473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5" name="TextBox 15"/>
          <p:cNvSpPr txBox="1"/>
          <p:nvPr/>
        </p:nvSpPr>
        <p:spPr>
          <a:xfrm>
            <a:off x="6074634" y="1897684"/>
            <a:ext cx="6138732" cy="8632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51"/>
              </a:lnSpc>
            </a:pPr>
            <a:r>
              <a:rPr lang="en-US" sz="6351">
                <a:solidFill>
                  <a:srgbClr val="28094B"/>
                </a:solidFill>
                <a:latin typeface="Roboto Bold"/>
              </a:rPr>
              <a:t>MEMBERS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715994" y="8055433"/>
            <a:ext cx="3409182" cy="4315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13"/>
              </a:lnSpc>
              <a:spcBef>
                <a:spcPct val="0"/>
              </a:spcBef>
            </a:pPr>
            <a:r>
              <a:rPr lang="en-US" sz="2509">
                <a:solidFill>
                  <a:srgbClr val="000000"/>
                </a:solidFill>
                <a:latin typeface="League Spartan"/>
              </a:rPr>
              <a:t>Mr. Dai Trinh Vinh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749974" y="8055433"/>
            <a:ext cx="4002758" cy="4315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13"/>
              </a:lnSpc>
              <a:spcBef>
                <a:spcPct val="0"/>
              </a:spcBef>
            </a:pPr>
            <a:r>
              <a:rPr lang="en-US" sz="2509">
                <a:solidFill>
                  <a:srgbClr val="000000"/>
                </a:solidFill>
                <a:latin typeface="League Spartan"/>
              </a:rPr>
              <a:t>Mr. Vu Le Huynh Quang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934303" y="8695614"/>
            <a:ext cx="2918586" cy="4103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dirty="0">
                <a:solidFill>
                  <a:srgbClr val="18072B"/>
                </a:solidFill>
                <a:latin typeface="Aileron Bold"/>
              </a:rPr>
              <a:t>21521915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2749974" y="8723165"/>
            <a:ext cx="4002758" cy="4103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dirty="0">
                <a:solidFill>
                  <a:srgbClr val="18072B"/>
                </a:solidFill>
                <a:latin typeface="Aileron Bold"/>
              </a:rPr>
              <a:t>21522797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22821" y="636933"/>
            <a:ext cx="17177026" cy="8995198"/>
            <a:chOff x="0" y="0"/>
            <a:chExt cx="4523990" cy="236910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523990" cy="2369106"/>
            </a:xfrm>
            <a:custGeom>
              <a:avLst/>
              <a:gdLst/>
              <a:ahLst/>
              <a:cxnLst/>
              <a:rect l="l" t="t" r="r" b="b"/>
              <a:pathLst>
                <a:path w="4523990" h="2369106">
                  <a:moveTo>
                    <a:pt x="10366" y="0"/>
                  </a:moveTo>
                  <a:lnTo>
                    <a:pt x="4513624" y="0"/>
                  </a:lnTo>
                  <a:cubicBezTo>
                    <a:pt x="4519349" y="0"/>
                    <a:pt x="4523990" y="4641"/>
                    <a:pt x="4523990" y="10366"/>
                  </a:cubicBezTo>
                  <a:lnTo>
                    <a:pt x="4523990" y="2358739"/>
                  </a:lnTo>
                  <a:cubicBezTo>
                    <a:pt x="4523990" y="2361489"/>
                    <a:pt x="4522898" y="2364125"/>
                    <a:pt x="4520954" y="2366069"/>
                  </a:cubicBezTo>
                  <a:cubicBezTo>
                    <a:pt x="4519010" y="2368013"/>
                    <a:pt x="4516373" y="2369106"/>
                    <a:pt x="4513624" y="2369106"/>
                  </a:cubicBezTo>
                  <a:lnTo>
                    <a:pt x="10366" y="2369106"/>
                  </a:lnTo>
                  <a:cubicBezTo>
                    <a:pt x="7617" y="2369106"/>
                    <a:pt x="4980" y="2368013"/>
                    <a:pt x="3036" y="2366069"/>
                  </a:cubicBezTo>
                  <a:cubicBezTo>
                    <a:pt x="1092" y="2364125"/>
                    <a:pt x="0" y="2361489"/>
                    <a:pt x="0" y="2358739"/>
                  </a:cubicBezTo>
                  <a:lnTo>
                    <a:pt x="0" y="10366"/>
                  </a:lnTo>
                  <a:cubicBezTo>
                    <a:pt x="0" y="7617"/>
                    <a:pt x="1092" y="4980"/>
                    <a:pt x="3036" y="3036"/>
                  </a:cubicBezTo>
                  <a:cubicBezTo>
                    <a:pt x="4980" y="1092"/>
                    <a:pt x="7617" y="0"/>
                    <a:pt x="10366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vi-VN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523990" cy="24167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  <a:p>
              <a:pPr algn="ctr">
                <a:lnSpc>
                  <a:spcPts val="3640"/>
                </a:lnSpc>
              </a:pPr>
              <a:endParaRPr/>
            </a:p>
            <a:p>
              <a:pPr algn="ctr">
                <a:lnSpc>
                  <a:spcPts val="3640"/>
                </a:lnSpc>
              </a:pPr>
              <a:endParaRPr/>
            </a:p>
            <a:p>
              <a:pPr algn="ctr">
                <a:lnSpc>
                  <a:spcPts val="3640"/>
                </a:lnSpc>
              </a:pPr>
              <a:endParaRPr/>
            </a:p>
            <a:p>
              <a:pPr marL="0" lvl="0" indent="0" algn="ctr">
                <a:lnSpc>
                  <a:spcPts val="364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28700" y="3894483"/>
            <a:ext cx="3628085" cy="4414507"/>
            <a:chOff x="0" y="0"/>
            <a:chExt cx="1693662" cy="206077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693662" cy="2060779"/>
            </a:xfrm>
            <a:custGeom>
              <a:avLst/>
              <a:gdLst/>
              <a:ahLst/>
              <a:cxnLst/>
              <a:rect l="l" t="t" r="r" b="b"/>
              <a:pathLst>
                <a:path w="1693662" h="2060779">
                  <a:moveTo>
                    <a:pt x="49079" y="0"/>
                  </a:moveTo>
                  <a:lnTo>
                    <a:pt x="1644582" y="0"/>
                  </a:lnTo>
                  <a:cubicBezTo>
                    <a:pt x="1671688" y="0"/>
                    <a:pt x="1693662" y="21974"/>
                    <a:pt x="1693662" y="49079"/>
                  </a:cubicBezTo>
                  <a:lnTo>
                    <a:pt x="1693662" y="2011700"/>
                  </a:lnTo>
                  <a:cubicBezTo>
                    <a:pt x="1693662" y="2038806"/>
                    <a:pt x="1671688" y="2060779"/>
                    <a:pt x="1644582" y="2060779"/>
                  </a:cubicBezTo>
                  <a:lnTo>
                    <a:pt x="49079" y="2060779"/>
                  </a:lnTo>
                  <a:cubicBezTo>
                    <a:pt x="21974" y="2060779"/>
                    <a:pt x="0" y="2038806"/>
                    <a:pt x="0" y="2011700"/>
                  </a:cubicBezTo>
                  <a:lnTo>
                    <a:pt x="0" y="49079"/>
                  </a:lnTo>
                  <a:cubicBezTo>
                    <a:pt x="0" y="21974"/>
                    <a:pt x="21974" y="0"/>
                    <a:pt x="49079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vi-VN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693662" cy="2108404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211305" y="4074774"/>
            <a:ext cx="3262874" cy="4031036"/>
            <a:chOff x="0" y="0"/>
            <a:chExt cx="1523174" cy="188176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523174" cy="1881768"/>
            </a:xfrm>
            <a:custGeom>
              <a:avLst/>
              <a:gdLst/>
              <a:ahLst/>
              <a:cxnLst/>
              <a:rect l="l" t="t" r="r" b="b"/>
              <a:pathLst>
                <a:path w="1523174" h="1881768">
                  <a:moveTo>
                    <a:pt x="54573" y="0"/>
                  </a:moveTo>
                  <a:lnTo>
                    <a:pt x="1468601" y="0"/>
                  </a:lnTo>
                  <a:cubicBezTo>
                    <a:pt x="1483075" y="0"/>
                    <a:pt x="1496956" y="5750"/>
                    <a:pt x="1507190" y="15984"/>
                  </a:cubicBezTo>
                  <a:cubicBezTo>
                    <a:pt x="1517425" y="26218"/>
                    <a:pt x="1523174" y="40099"/>
                    <a:pt x="1523174" y="54573"/>
                  </a:cubicBezTo>
                  <a:lnTo>
                    <a:pt x="1523174" y="1827195"/>
                  </a:lnTo>
                  <a:cubicBezTo>
                    <a:pt x="1523174" y="1841668"/>
                    <a:pt x="1517425" y="1855549"/>
                    <a:pt x="1507190" y="1865784"/>
                  </a:cubicBezTo>
                  <a:cubicBezTo>
                    <a:pt x="1496956" y="1876018"/>
                    <a:pt x="1483075" y="1881768"/>
                    <a:pt x="1468601" y="1881768"/>
                  </a:cubicBezTo>
                  <a:lnTo>
                    <a:pt x="54573" y="1881768"/>
                  </a:lnTo>
                  <a:cubicBezTo>
                    <a:pt x="40099" y="1881768"/>
                    <a:pt x="26218" y="1876018"/>
                    <a:pt x="15984" y="1865784"/>
                  </a:cubicBezTo>
                  <a:cubicBezTo>
                    <a:pt x="5750" y="1855549"/>
                    <a:pt x="0" y="1841668"/>
                    <a:pt x="0" y="1827195"/>
                  </a:cubicBezTo>
                  <a:lnTo>
                    <a:pt x="0" y="54573"/>
                  </a:lnTo>
                  <a:cubicBezTo>
                    <a:pt x="0" y="40099"/>
                    <a:pt x="5750" y="26218"/>
                    <a:pt x="15984" y="15984"/>
                  </a:cubicBezTo>
                  <a:cubicBezTo>
                    <a:pt x="26218" y="5750"/>
                    <a:pt x="40099" y="0"/>
                    <a:pt x="54573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vi-VN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1523174" cy="1929392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891510" y="3131890"/>
            <a:ext cx="1902465" cy="1902465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vi-VN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4899"/>
                </a:lnSpc>
              </a:pPr>
              <a:r>
                <a:rPr lang="en-US" sz="3499">
                  <a:solidFill>
                    <a:srgbClr val="FFFFFF"/>
                  </a:solidFill>
                  <a:latin typeface="Montserrat"/>
                </a:rPr>
                <a:t>1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4974962" y="3894483"/>
            <a:ext cx="3628085" cy="4414507"/>
            <a:chOff x="0" y="0"/>
            <a:chExt cx="1693662" cy="2060779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693662" cy="2060779"/>
            </a:xfrm>
            <a:custGeom>
              <a:avLst/>
              <a:gdLst/>
              <a:ahLst/>
              <a:cxnLst/>
              <a:rect l="l" t="t" r="r" b="b"/>
              <a:pathLst>
                <a:path w="1693662" h="2060779">
                  <a:moveTo>
                    <a:pt x="49079" y="0"/>
                  </a:moveTo>
                  <a:lnTo>
                    <a:pt x="1644582" y="0"/>
                  </a:lnTo>
                  <a:cubicBezTo>
                    <a:pt x="1671688" y="0"/>
                    <a:pt x="1693662" y="21974"/>
                    <a:pt x="1693662" y="49079"/>
                  </a:cubicBezTo>
                  <a:lnTo>
                    <a:pt x="1693662" y="2011700"/>
                  </a:lnTo>
                  <a:cubicBezTo>
                    <a:pt x="1693662" y="2038806"/>
                    <a:pt x="1671688" y="2060779"/>
                    <a:pt x="1644582" y="2060779"/>
                  </a:cubicBezTo>
                  <a:lnTo>
                    <a:pt x="49079" y="2060779"/>
                  </a:lnTo>
                  <a:cubicBezTo>
                    <a:pt x="21974" y="2060779"/>
                    <a:pt x="0" y="2038806"/>
                    <a:pt x="0" y="2011700"/>
                  </a:cubicBezTo>
                  <a:lnTo>
                    <a:pt x="0" y="49079"/>
                  </a:lnTo>
                  <a:cubicBezTo>
                    <a:pt x="0" y="21974"/>
                    <a:pt x="21974" y="0"/>
                    <a:pt x="49079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vi-VN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1693662" cy="2108404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5157567" y="4074774"/>
            <a:ext cx="3262874" cy="4031036"/>
            <a:chOff x="0" y="0"/>
            <a:chExt cx="1523174" cy="1881767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523174" cy="1881768"/>
            </a:xfrm>
            <a:custGeom>
              <a:avLst/>
              <a:gdLst/>
              <a:ahLst/>
              <a:cxnLst/>
              <a:rect l="l" t="t" r="r" b="b"/>
              <a:pathLst>
                <a:path w="1523174" h="1881768">
                  <a:moveTo>
                    <a:pt x="54573" y="0"/>
                  </a:moveTo>
                  <a:lnTo>
                    <a:pt x="1468601" y="0"/>
                  </a:lnTo>
                  <a:cubicBezTo>
                    <a:pt x="1483075" y="0"/>
                    <a:pt x="1496956" y="5750"/>
                    <a:pt x="1507190" y="15984"/>
                  </a:cubicBezTo>
                  <a:cubicBezTo>
                    <a:pt x="1517425" y="26218"/>
                    <a:pt x="1523174" y="40099"/>
                    <a:pt x="1523174" y="54573"/>
                  </a:cubicBezTo>
                  <a:lnTo>
                    <a:pt x="1523174" y="1827195"/>
                  </a:lnTo>
                  <a:cubicBezTo>
                    <a:pt x="1523174" y="1841668"/>
                    <a:pt x="1517425" y="1855549"/>
                    <a:pt x="1507190" y="1865784"/>
                  </a:cubicBezTo>
                  <a:cubicBezTo>
                    <a:pt x="1496956" y="1876018"/>
                    <a:pt x="1483075" y="1881768"/>
                    <a:pt x="1468601" y="1881768"/>
                  </a:cubicBezTo>
                  <a:lnTo>
                    <a:pt x="54573" y="1881768"/>
                  </a:lnTo>
                  <a:cubicBezTo>
                    <a:pt x="40099" y="1881768"/>
                    <a:pt x="26218" y="1876018"/>
                    <a:pt x="15984" y="1865784"/>
                  </a:cubicBezTo>
                  <a:cubicBezTo>
                    <a:pt x="5750" y="1855549"/>
                    <a:pt x="0" y="1841668"/>
                    <a:pt x="0" y="1827195"/>
                  </a:cubicBezTo>
                  <a:lnTo>
                    <a:pt x="0" y="54573"/>
                  </a:lnTo>
                  <a:cubicBezTo>
                    <a:pt x="0" y="40099"/>
                    <a:pt x="5750" y="26218"/>
                    <a:pt x="15984" y="15984"/>
                  </a:cubicBezTo>
                  <a:cubicBezTo>
                    <a:pt x="26218" y="5750"/>
                    <a:pt x="40099" y="0"/>
                    <a:pt x="54573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vi-VN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47625"/>
              <a:ext cx="1523174" cy="1929392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5837771" y="3131890"/>
            <a:ext cx="1902465" cy="1902465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vi-VN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4899"/>
                </a:lnSpc>
              </a:pPr>
              <a:r>
                <a:rPr lang="en-US" sz="3499">
                  <a:solidFill>
                    <a:srgbClr val="FFFFFF"/>
                  </a:solidFill>
                  <a:latin typeface="Montserrat"/>
                </a:rPr>
                <a:t>2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9107871" y="3894483"/>
            <a:ext cx="3628085" cy="4414507"/>
            <a:chOff x="0" y="0"/>
            <a:chExt cx="1693662" cy="2060779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693662" cy="2060779"/>
            </a:xfrm>
            <a:custGeom>
              <a:avLst/>
              <a:gdLst/>
              <a:ahLst/>
              <a:cxnLst/>
              <a:rect l="l" t="t" r="r" b="b"/>
              <a:pathLst>
                <a:path w="1693662" h="2060779">
                  <a:moveTo>
                    <a:pt x="49079" y="0"/>
                  </a:moveTo>
                  <a:lnTo>
                    <a:pt x="1644582" y="0"/>
                  </a:lnTo>
                  <a:cubicBezTo>
                    <a:pt x="1671688" y="0"/>
                    <a:pt x="1693662" y="21974"/>
                    <a:pt x="1693662" y="49079"/>
                  </a:cubicBezTo>
                  <a:lnTo>
                    <a:pt x="1693662" y="2011700"/>
                  </a:lnTo>
                  <a:cubicBezTo>
                    <a:pt x="1693662" y="2038806"/>
                    <a:pt x="1671688" y="2060779"/>
                    <a:pt x="1644582" y="2060779"/>
                  </a:cubicBezTo>
                  <a:lnTo>
                    <a:pt x="49079" y="2060779"/>
                  </a:lnTo>
                  <a:cubicBezTo>
                    <a:pt x="21974" y="2060779"/>
                    <a:pt x="0" y="2038806"/>
                    <a:pt x="0" y="2011700"/>
                  </a:cubicBezTo>
                  <a:lnTo>
                    <a:pt x="0" y="49079"/>
                  </a:lnTo>
                  <a:cubicBezTo>
                    <a:pt x="0" y="21974"/>
                    <a:pt x="21974" y="0"/>
                    <a:pt x="49079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vi-VN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-47625"/>
              <a:ext cx="1693662" cy="2108404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9290476" y="4074774"/>
            <a:ext cx="3262874" cy="4031036"/>
            <a:chOff x="0" y="0"/>
            <a:chExt cx="1523174" cy="1881767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523174" cy="1881768"/>
            </a:xfrm>
            <a:custGeom>
              <a:avLst/>
              <a:gdLst/>
              <a:ahLst/>
              <a:cxnLst/>
              <a:rect l="l" t="t" r="r" b="b"/>
              <a:pathLst>
                <a:path w="1523174" h="1881768">
                  <a:moveTo>
                    <a:pt x="54573" y="0"/>
                  </a:moveTo>
                  <a:lnTo>
                    <a:pt x="1468601" y="0"/>
                  </a:lnTo>
                  <a:cubicBezTo>
                    <a:pt x="1483075" y="0"/>
                    <a:pt x="1496956" y="5750"/>
                    <a:pt x="1507190" y="15984"/>
                  </a:cubicBezTo>
                  <a:cubicBezTo>
                    <a:pt x="1517425" y="26218"/>
                    <a:pt x="1523174" y="40099"/>
                    <a:pt x="1523174" y="54573"/>
                  </a:cubicBezTo>
                  <a:lnTo>
                    <a:pt x="1523174" y="1827195"/>
                  </a:lnTo>
                  <a:cubicBezTo>
                    <a:pt x="1523174" y="1841668"/>
                    <a:pt x="1517425" y="1855549"/>
                    <a:pt x="1507190" y="1865784"/>
                  </a:cubicBezTo>
                  <a:cubicBezTo>
                    <a:pt x="1496956" y="1876018"/>
                    <a:pt x="1483075" y="1881768"/>
                    <a:pt x="1468601" y="1881768"/>
                  </a:cubicBezTo>
                  <a:lnTo>
                    <a:pt x="54573" y="1881768"/>
                  </a:lnTo>
                  <a:cubicBezTo>
                    <a:pt x="40099" y="1881768"/>
                    <a:pt x="26218" y="1876018"/>
                    <a:pt x="15984" y="1865784"/>
                  </a:cubicBezTo>
                  <a:cubicBezTo>
                    <a:pt x="5750" y="1855549"/>
                    <a:pt x="0" y="1841668"/>
                    <a:pt x="0" y="1827195"/>
                  </a:cubicBezTo>
                  <a:lnTo>
                    <a:pt x="0" y="54573"/>
                  </a:lnTo>
                  <a:cubicBezTo>
                    <a:pt x="0" y="40099"/>
                    <a:pt x="5750" y="26218"/>
                    <a:pt x="15984" y="15984"/>
                  </a:cubicBezTo>
                  <a:cubicBezTo>
                    <a:pt x="26218" y="5750"/>
                    <a:pt x="40099" y="0"/>
                    <a:pt x="54573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vi-VN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-47625"/>
              <a:ext cx="1523174" cy="1929392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9970681" y="3131890"/>
            <a:ext cx="1902465" cy="1902465"/>
            <a:chOff x="0" y="0"/>
            <a:chExt cx="812800" cy="8128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vi-VN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4900"/>
                </a:lnSpc>
              </a:pPr>
              <a:r>
                <a:rPr lang="en-US" sz="3500">
                  <a:solidFill>
                    <a:srgbClr val="FFFFFF"/>
                  </a:solidFill>
                  <a:latin typeface="Montserrat"/>
                </a:rPr>
                <a:t>3</a:t>
              </a:r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13240781" y="3894483"/>
            <a:ext cx="3628085" cy="4414507"/>
            <a:chOff x="0" y="0"/>
            <a:chExt cx="1693662" cy="2060779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1693662" cy="2060779"/>
            </a:xfrm>
            <a:custGeom>
              <a:avLst/>
              <a:gdLst/>
              <a:ahLst/>
              <a:cxnLst/>
              <a:rect l="l" t="t" r="r" b="b"/>
              <a:pathLst>
                <a:path w="1693662" h="2060779">
                  <a:moveTo>
                    <a:pt x="49079" y="0"/>
                  </a:moveTo>
                  <a:lnTo>
                    <a:pt x="1644582" y="0"/>
                  </a:lnTo>
                  <a:cubicBezTo>
                    <a:pt x="1671688" y="0"/>
                    <a:pt x="1693662" y="21974"/>
                    <a:pt x="1693662" y="49079"/>
                  </a:cubicBezTo>
                  <a:lnTo>
                    <a:pt x="1693662" y="2011700"/>
                  </a:lnTo>
                  <a:cubicBezTo>
                    <a:pt x="1693662" y="2038806"/>
                    <a:pt x="1671688" y="2060779"/>
                    <a:pt x="1644582" y="2060779"/>
                  </a:cubicBezTo>
                  <a:lnTo>
                    <a:pt x="49079" y="2060779"/>
                  </a:lnTo>
                  <a:cubicBezTo>
                    <a:pt x="21974" y="2060779"/>
                    <a:pt x="0" y="2038806"/>
                    <a:pt x="0" y="2011700"/>
                  </a:cubicBezTo>
                  <a:lnTo>
                    <a:pt x="0" y="49079"/>
                  </a:lnTo>
                  <a:cubicBezTo>
                    <a:pt x="0" y="21974"/>
                    <a:pt x="21974" y="0"/>
                    <a:pt x="49079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vi-VN"/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0" y="-47625"/>
              <a:ext cx="1693662" cy="2108404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13423386" y="4074774"/>
            <a:ext cx="3262874" cy="4031036"/>
            <a:chOff x="0" y="0"/>
            <a:chExt cx="1523174" cy="1881767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1523174" cy="1881768"/>
            </a:xfrm>
            <a:custGeom>
              <a:avLst/>
              <a:gdLst/>
              <a:ahLst/>
              <a:cxnLst/>
              <a:rect l="l" t="t" r="r" b="b"/>
              <a:pathLst>
                <a:path w="1523174" h="1881768">
                  <a:moveTo>
                    <a:pt x="54573" y="0"/>
                  </a:moveTo>
                  <a:lnTo>
                    <a:pt x="1468601" y="0"/>
                  </a:lnTo>
                  <a:cubicBezTo>
                    <a:pt x="1483075" y="0"/>
                    <a:pt x="1496956" y="5750"/>
                    <a:pt x="1507190" y="15984"/>
                  </a:cubicBezTo>
                  <a:cubicBezTo>
                    <a:pt x="1517425" y="26218"/>
                    <a:pt x="1523174" y="40099"/>
                    <a:pt x="1523174" y="54573"/>
                  </a:cubicBezTo>
                  <a:lnTo>
                    <a:pt x="1523174" y="1827195"/>
                  </a:lnTo>
                  <a:cubicBezTo>
                    <a:pt x="1523174" y="1841668"/>
                    <a:pt x="1517425" y="1855549"/>
                    <a:pt x="1507190" y="1865784"/>
                  </a:cubicBezTo>
                  <a:cubicBezTo>
                    <a:pt x="1496956" y="1876018"/>
                    <a:pt x="1483075" y="1881768"/>
                    <a:pt x="1468601" y="1881768"/>
                  </a:cubicBezTo>
                  <a:lnTo>
                    <a:pt x="54573" y="1881768"/>
                  </a:lnTo>
                  <a:cubicBezTo>
                    <a:pt x="40099" y="1881768"/>
                    <a:pt x="26218" y="1876018"/>
                    <a:pt x="15984" y="1865784"/>
                  </a:cubicBezTo>
                  <a:cubicBezTo>
                    <a:pt x="5750" y="1855549"/>
                    <a:pt x="0" y="1841668"/>
                    <a:pt x="0" y="1827195"/>
                  </a:cubicBezTo>
                  <a:lnTo>
                    <a:pt x="0" y="54573"/>
                  </a:lnTo>
                  <a:cubicBezTo>
                    <a:pt x="0" y="40099"/>
                    <a:pt x="5750" y="26218"/>
                    <a:pt x="15984" y="15984"/>
                  </a:cubicBezTo>
                  <a:cubicBezTo>
                    <a:pt x="26218" y="5750"/>
                    <a:pt x="40099" y="0"/>
                    <a:pt x="54573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vi-VN"/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0" y="-47625"/>
              <a:ext cx="1523174" cy="1929392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640"/>
                </a:lnSpc>
              </a:pPr>
              <a:endParaRPr dirty="0"/>
            </a:p>
          </p:txBody>
        </p:sp>
      </p:grpSp>
      <p:grpSp>
        <p:nvGrpSpPr>
          <p:cNvPr id="38" name="Group 38"/>
          <p:cNvGrpSpPr/>
          <p:nvPr/>
        </p:nvGrpSpPr>
        <p:grpSpPr>
          <a:xfrm>
            <a:off x="14103591" y="3131890"/>
            <a:ext cx="1902465" cy="1902465"/>
            <a:chOff x="0" y="0"/>
            <a:chExt cx="812800" cy="812800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vi-VN"/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4900"/>
                </a:lnSpc>
              </a:pPr>
              <a:r>
                <a:rPr lang="en-US" sz="3500">
                  <a:solidFill>
                    <a:srgbClr val="FFFFFF"/>
                  </a:solidFill>
                  <a:latin typeface="Montserrat"/>
                </a:rPr>
                <a:t>4</a:t>
              </a:r>
            </a:p>
          </p:txBody>
        </p:sp>
      </p:grpSp>
      <p:sp>
        <p:nvSpPr>
          <p:cNvPr id="41" name="TextBox 41"/>
          <p:cNvSpPr txBox="1"/>
          <p:nvPr/>
        </p:nvSpPr>
        <p:spPr>
          <a:xfrm>
            <a:off x="1404039" y="5773476"/>
            <a:ext cx="2877407" cy="356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indent="-342900">
              <a:lnSpc>
                <a:spcPts val="292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092" dirty="0">
                <a:solidFill>
                  <a:srgbClr val="101010"/>
                </a:solidFill>
                <a:latin typeface="Montserrat"/>
              </a:rPr>
              <a:t>Project purposes.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1404039" y="5291530"/>
            <a:ext cx="2877407" cy="3485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913"/>
              </a:lnSpc>
              <a:spcBef>
                <a:spcPct val="0"/>
              </a:spcBef>
            </a:pPr>
            <a:r>
              <a:rPr lang="en-US" sz="2081" dirty="0">
                <a:solidFill>
                  <a:srgbClr val="000000"/>
                </a:solidFill>
                <a:latin typeface="Montserrat Bold"/>
              </a:rPr>
              <a:t>OBJECTIVE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3422550" y="1836490"/>
            <a:ext cx="11442900" cy="103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241"/>
              </a:lnSpc>
              <a:spcBef>
                <a:spcPct val="0"/>
              </a:spcBef>
            </a:pPr>
            <a:r>
              <a:rPr lang="en-US" sz="6868">
                <a:solidFill>
                  <a:srgbClr val="101010"/>
                </a:solidFill>
                <a:latin typeface="Montserrat Bold"/>
              </a:rPr>
              <a:t>TABLE OF CONTENTS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5350300" y="5810138"/>
            <a:ext cx="2877407" cy="7171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8809" lvl="1" indent="-342900">
              <a:lnSpc>
                <a:spcPts val="2929"/>
              </a:lnSpc>
              <a:buFont typeface="Arial" panose="020B0604020202020204" pitchFamily="34" charset="0"/>
              <a:buChar char="•"/>
            </a:pPr>
            <a:r>
              <a:rPr lang="en-US" sz="2092" dirty="0">
                <a:solidFill>
                  <a:srgbClr val="101010"/>
                </a:solidFill>
                <a:latin typeface="Montserrat"/>
              </a:rPr>
              <a:t>Hardware.</a:t>
            </a:r>
          </a:p>
          <a:p>
            <a:pPr marL="568809" lvl="1" indent="-342900">
              <a:lnSpc>
                <a:spcPts val="292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092" dirty="0">
                <a:solidFill>
                  <a:srgbClr val="101010"/>
                </a:solidFill>
                <a:latin typeface="Montserrat"/>
              </a:rPr>
              <a:t>Software.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5350300" y="5253430"/>
            <a:ext cx="2877407" cy="3485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913"/>
              </a:lnSpc>
              <a:spcBef>
                <a:spcPct val="0"/>
              </a:spcBef>
            </a:pPr>
            <a:r>
              <a:rPr lang="en-US" sz="2081" dirty="0">
                <a:solidFill>
                  <a:srgbClr val="000000"/>
                </a:solidFill>
                <a:latin typeface="Montserrat Bold"/>
              </a:rPr>
              <a:t>SETUP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9483210" y="6018361"/>
            <a:ext cx="2877407" cy="7171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lvl="0" indent="-342900">
              <a:lnSpc>
                <a:spcPts val="292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092" dirty="0">
                <a:solidFill>
                  <a:srgbClr val="101010"/>
                </a:solidFill>
                <a:latin typeface="Montserrat"/>
              </a:rPr>
              <a:t>Network flow.</a:t>
            </a:r>
          </a:p>
          <a:p>
            <a:pPr marL="342900" lvl="0" indent="-342900">
              <a:lnSpc>
                <a:spcPts val="292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092" dirty="0">
                <a:solidFill>
                  <a:srgbClr val="101010"/>
                </a:solidFill>
                <a:latin typeface="Montserrat"/>
              </a:rPr>
              <a:t>System design.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9483210" y="5291530"/>
            <a:ext cx="2877407" cy="7091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913"/>
              </a:lnSpc>
              <a:spcBef>
                <a:spcPct val="0"/>
              </a:spcBef>
            </a:pPr>
            <a:r>
              <a:rPr lang="en-US" sz="2081">
                <a:solidFill>
                  <a:srgbClr val="000000"/>
                </a:solidFill>
                <a:latin typeface="Montserrat Bold"/>
              </a:rPr>
              <a:t>NETWORK DIAGRAM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13602730" y="5859201"/>
            <a:ext cx="2877407" cy="7171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2929"/>
              </a:lnSpc>
              <a:buFont typeface="Arial" panose="020B0604020202020204" pitchFamily="34" charset="0"/>
              <a:buChar char="•"/>
            </a:pPr>
            <a:r>
              <a:rPr lang="en-US" sz="2092" dirty="0">
                <a:solidFill>
                  <a:srgbClr val="101010"/>
                </a:solidFill>
                <a:latin typeface="Montserrat"/>
              </a:rPr>
              <a:t>Visualization.</a:t>
            </a:r>
          </a:p>
          <a:p>
            <a:pPr marL="342900" indent="-342900">
              <a:lnSpc>
                <a:spcPts val="2929"/>
              </a:lnSpc>
              <a:buFont typeface="Arial" panose="020B0604020202020204" pitchFamily="34" charset="0"/>
              <a:buChar char="•"/>
            </a:pPr>
            <a:r>
              <a:rPr lang="en-US" sz="2092" dirty="0">
                <a:solidFill>
                  <a:srgbClr val="101010"/>
                </a:solidFill>
                <a:latin typeface="Montserrat"/>
              </a:rPr>
              <a:t>Demo.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13602731" y="5253430"/>
            <a:ext cx="2877407" cy="3485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913"/>
              </a:lnSpc>
              <a:spcBef>
                <a:spcPct val="0"/>
              </a:spcBef>
            </a:pPr>
            <a:r>
              <a:rPr lang="en-US" sz="2081" dirty="0">
                <a:solidFill>
                  <a:srgbClr val="000000"/>
                </a:solidFill>
                <a:latin typeface="Montserrat Bold"/>
              </a:rPr>
              <a:t>RESULT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7192315" y="612415"/>
            <a:ext cx="559181" cy="296366"/>
          </a:xfrm>
          <a:custGeom>
            <a:avLst/>
            <a:gdLst/>
            <a:ahLst/>
            <a:cxnLst/>
            <a:rect l="l" t="t" r="r" b="b"/>
            <a:pathLst>
              <a:path w="559181" h="296366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3" name="Freeform 3"/>
          <p:cNvSpPr/>
          <p:nvPr/>
        </p:nvSpPr>
        <p:spPr>
          <a:xfrm>
            <a:off x="-2843309" y="1268486"/>
            <a:ext cx="6873872" cy="162473"/>
          </a:xfrm>
          <a:custGeom>
            <a:avLst/>
            <a:gdLst/>
            <a:ahLst/>
            <a:cxnLst/>
            <a:rect l="l" t="t" r="r" b="b"/>
            <a:pathLst>
              <a:path w="6873872" h="162473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5" name="TextBox 5"/>
          <p:cNvSpPr txBox="1"/>
          <p:nvPr/>
        </p:nvSpPr>
        <p:spPr>
          <a:xfrm>
            <a:off x="12029429" y="5892766"/>
            <a:ext cx="1996430" cy="4189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99"/>
              </a:lnSpc>
            </a:pPr>
            <a:r>
              <a:rPr lang="en-US" sz="2800" b="1" u="sng" dirty="0">
                <a:solidFill>
                  <a:srgbClr val="18072B"/>
                </a:solidFill>
                <a:latin typeface="Kollektif"/>
              </a:rPr>
              <a:t>Awareness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93628" y="1699671"/>
            <a:ext cx="5320935" cy="1028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dirty="0">
                <a:solidFill>
                  <a:srgbClr val="18072B"/>
                </a:solidFill>
                <a:latin typeface="Open Sans Bold"/>
              </a:rPr>
              <a:t>1.Objective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B05AC72-AB37-0453-93CE-96688A792422}"/>
              </a:ext>
            </a:extLst>
          </p:cNvPr>
          <p:cNvSpPr/>
          <p:nvPr/>
        </p:nvSpPr>
        <p:spPr>
          <a:xfrm>
            <a:off x="457200" y="3922383"/>
            <a:ext cx="17294296" cy="180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dirty="0"/>
          </a:p>
        </p:txBody>
      </p:sp>
      <p:pic>
        <p:nvPicPr>
          <p:cNvPr id="1026" name="Picture 2" descr="Target PNG transparent image download, size: 2100x2100px">
            <a:extLst>
              <a:ext uri="{FF2B5EF4-FFF2-40B4-BE49-F238E27FC236}">
                <a16:creationId xmlns:a16="http://schemas.microsoft.com/office/drawing/2014/main" id="{3042B9D6-3BA5-537B-ECFB-B6ECAE5CD6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685" y="2742658"/>
            <a:ext cx="6873872" cy="6873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DA0900B-57F6-E889-FABF-72221865FB9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029429" y="3942295"/>
            <a:ext cx="1440000" cy="1440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C22B85A-1F50-33C6-8C0F-9E770015724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42971" y="4092767"/>
            <a:ext cx="1440000" cy="1440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C5AA605-6BD9-5A1B-8E50-362436A106B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615887" y="4092767"/>
            <a:ext cx="1440000" cy="1440000"/>
          </a:xfrm>
          <a:prstGeom prst="rect">
            <a:avLst/>
          </a:prstGeom>
        </p:spPr>
      </p:pic>
      <p:sp>
        <p:nvSpPr>
          <p:cNvPr id="16" name="TextBox 5">
            <a:extLst>
              <a:ext uri="{FF2B5EF4-FFF2-40B4-BE49-F238E27FC236}">
                <a16:creationId xmlns:a16="http://schemas.microsoft.com/office/drawing/2014/main" id="{886673D1-9919-6921-A8EB-FAB2FF2C04AE}"/>
              </a:ext>
            </a:extLst>
          </p:cNvPr>
          <p:cNvSpPr txBox="1"/>
          <p:nvPr/>
        </p:nvSpPr>
        <p:spPr>
          <a:xfrm>
            <a:off x="8442971" y="5892767"/>
            <a:ext cx="1996430" cy="4189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99"/>
              </a:lnSpc>
            </a:pPr>
            <a:r>
              <a:rPr lang="en-US" sz="2800" b="1" u="sng" dirty="0">
                <a:solidFill>
                  <a:srgbClr val="18072B"/>
                </a:solidFill>
                <a:latin typeface="Kollektif"/>
              </a:rPr>
              <a:t>Examine</a:t>
            </a:r>
          </a:p>
        </p:txBody>
      </p:sp>
      <p:sp>
        <p:nvSpPr>
          <p:cNvPr id="17" name="TextBox 5">
            <a:extLst>
              <a:ext uri="{FF2B5EF4-FFF2-40B4-BE49-F238E27FC236}">
                <a16:creationId xmlns:a16="http://schemas.microsoft.com/office/drawing/2014/main" id="{EBEABD7B-72DA-A848-8E6B-329A73E300FA}"/>
              </a:ext>
            </a:extLst>
          </p:cNvPr>
          <p:cNvSpPr txBox="1"/>
          <p:nvPr/>
        </p:nvSpPr>
        <p:spPr>
          <a:xfrm>
            <a:off x="15818901" y="5964817"/>
            <a:ext cx="1996430" cy="4189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99"/>
              </a:lnSpc>
            </a:pPr>
            <a:r>
              <a:rPr lang="en-US" sz="2800" b="1" u="sng" dirty="0">
                <a:solidFill>
                  <a:srgbClr val="18072B"/>
                </a:solidFill>
                <a:latin typeface="Kollektif"/>
              </a:rPr>
              <a:t>Solution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7192315" y="612415"/>
            <a:ext cx="559181" cy="296366"/>
          </a:xfrm>
          <a:custGeom>
            <a:avLst/>
            <a:gdLst/>
            <a:ahLst/>
            <a:cxnLst/>
            <a:rect l="l" t="t" r="r" b="b"/>
            <a:pathLst>
              <a:path w="559181" h="296366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3" name="Freeform 3"/>
          <p:cNvSpPr/>
          <p:nvPr/>
        </p:nvSpPr>
        <p:spPr>
          <a:xfrm>
            <a:off x="-2843309" y="1268486"/>
            <a:ext cx="6873872" cy="162473"/>
          </a:xfrm>
          <a:custGeom>
            <a:avLst/>
            <a:gdLst/>
            <a:ahLst/>
            <a:cxnLst/>
            <a:rect l="l" t="t" r="r" b="b"/>
            <a:pathLst>
              <a:path w="6873872" h="162473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4" name="Freeform 4"/>
          <p:cNvSpPr/>
          <p:nvPr/>
        </p:nvSpPr>
        <p:spPr>
          <a:xfrm rot="-5400000">
            <a:off x="1028700" y="3938046"/>
            <a:ext cx="2280051" cy="2280051"/>
          </a:xfrm>
          <a:custGeom>
            <a:avLst/>
            <a:gdLst/>
            <a:ahLst/>
            <a:cxnLst/>
            <a:rect l="l" t="t" r="r" b="b"/>
            <a:pathLst>
              <a:path w="2280051" h="2280051">
                <a:moveTo>
                  <a:pt x="0" y="0"/>
                </a:moveTo>
                <a:lnTo>
                  <a:pt x="2280051" y="0"/>
                </a:lnTo>
                <a:lnTo>
                  <a:pt x="2280051" y="2280051"/>
                </a:lnTo>
                <a:lnTo>
                  <a:pt x="0" y="228005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5" name="Freeform 5"/>
          <p:cNvSpPr/>
          <p:nvPr/>
        </p:nvSpPr>
        <p:spPr>
          <a:xfrm>
            <a:off x="4658658" y="3938046"/>
            <a:ext cx="2318778" cy="2318778"/>
          </a:xfrm>
          <a:custGeom>
            <a:avLst/>
            <a:gdLst/>
            <a:ahLst/>
            <a:cxnLst/>
            <a:rect l="l" t="t" r="r" b="b"/>
            <a:pathLst>
              <a:path w="2318778" h="2318778">
                <a:moveTo>
                  <a:pt x="0" y="0"/>
                </a:moveTo>
                <a:lnTo>
                  <a:pt x="2318778" y="0"/>
                </a:lnTo>
                <a:lnTo>
                  <a:pt x="2318778" y="2318778"/>
                </a:lnTo>
                <a:lnTo>
                  <a:pt x="0" y="231877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6" name="Freeform 6"/>
          <p:cNvSpPr/>
          <p:nvPr/>
        </p:nvSpPr>
        <p:spPr>
          <a:xfrm>
            <a:off x="1162474" y="6900721"/>
            <a:ext cx="2012503" cy="2012503"/>
          </a:xfrm>
          <a:custGeom>
            <a:avLst/>
            <a:gdLst/>
            <a:ahLst/>
            <a:cxnLst/>
            <a:rect l="l" t="t" r="r" b="b"/>
            <a:pathLst>
              <a:path w="2012503" h="2012503">
                <a:moveTo>
                  <a:pt x="0" y="0"/>
                </a:moveTo>
                <a:lnTo>
                  <a:pt x="2012503" y="0"/>
                </a:lnTo>
                <a:lnTo>
                  <a:pt x="2012503" y="2012503"/>
                </a:lnTo>
                <a:lnTo>
                  <a:pt x="0" y="201250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7" name="Freeform 7"/>
          <p:cNvSpPr/>
          <p:nvPr/>
        </p:nvSpPr>
        <p:spPr>
          <a:xfrm>
            <a:off x="4250423" y="6900721"/>
            <a:ext cx="2762182" cy="1861690"/>
          </a:xfrm>
          <a:custGeom>
            <a:avLst/>
            <a:gdLst/>
            <a:ahLst/>
            <a:cxnLst/>
            <a:rect l="l" t="t" r="r" b="b"/>
            <a:pathLst>
              <a:path w="2762182" h="1861690">
                <a:moveTo>
                  <a:pt x="0" y="0"/>
                </a:moveTo>
                <a:lnTo>
                  <a:pt x="2762182" y="0"/>
                </a:lnTo>
                <a:lnTo>
                  <a:pt x="2762182" y="1861691"/>
                </a:lnTo>
                <a:lnTo>
                  <a:pt x="0" y="186169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8" name="Freeform 8"/>
          <p:cNvSpPr/>
          <p:nvPr/>
        </p:nvSpPr>
        <p:spPr>
          <a:xfrm>
            <a:off x="11558171" y="4425422"/>
            <a:ext cx="1568403" cy="1568403"/>
          </a:xfrm>
          <a:custGeom>
            <a:avLst/>
            <a:gdLst/>
            <a:ahLst/>
            <a:cxnLst/>
            <a:rect l="l" t="t" r="r" b="b"/>
            <a:pathLst>
              <a:path w="1568403" h="1568403">
                <a:moveTo>
                  <a:pt x="0" y="0"/>
                </a:moveTo>
                <a:lnTo>
                  <a:pt x="1568403" y="0"/>
                </a:lnTo>
                <a:lnTo>
                  <a:pt x="1568403" y="1568403"/>
                </a:lnTo>
                <a:lnTo>
                  <a:pt x="0" y="156840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9" name="Freeform 9"/>
          <p:cNvSpPr/>
          <p:nvPr/>
        </p:nvSpPr>
        <p:spPr>
          <a:xfrm>
            <a:off x="15399537" y="4313234"/>
            <a:ext cx="1792778" cy="1792778"/>
          </a:xfrm>
          <a:custGeom>
            <a:avLst/>
            <a:gdLst/>
            <a:ahLst/>
            <a:cxnLst/>
            <a:rect l="l" t="t" r="r" b="b"/>
            <a:pathLst>
              <a:path w="1792778" h="1792778">
                <a:moveTo>
                  <a:pt x="0" y="0"/>
                </a:moveTo>
                <a:lnTo>
                  <a:pt x="1792778" y="0"/>
                </a:lnTo>
                <a:lnTo>
                  <a:pt x="1792778" y="1792778"/>
                </a:lnTo>
                <a:lnTo>
                  <a:pt x="0" y="1792778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0" name="Freeform 10"/>
          <p:cNvSpPr/>
          <p:nvPr/>
        </p:nvSpPr>
        <p:spPr>
          <a:xfrm>
            <a:off x="11213826" y="7154438"/>
            <a:ext cx="2257094" cy="1354256"/>
          </a:xfrm>
          <a:custGeom>
            <a:avLst/>
            <a:gdLst/>
            <a:ahLst/>
            <a:cxnLst/>
            <a:rect l="l" t="t" r="r" b="b"/>
            <a:pathLst>
              <a:path w="2257094" h="1354256">
                <a:moveTo>
                  <a:pt x="0" y="0"/>
                </a:moveTo>
                <a:lnTo>
                  <a:pt x="2257094" y="0"/>
                </a:lnTo>
                <a:lnTo>
                  <a:pt x="2257094" y="1354257"/>
                </a:lnTo>
                <a:lnTo>
                  <a:pt x="0" y="1354257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1" name="Freeform 11"/>
          <p:cNvSpPr/>
          <p:nvPr/>
        </p:nvSpPr>
        <p:spPr>
          <a:xfrm>
            <a:off x="15008861" y="6663789"/>
            <a:ext cx="2463045" cy="1844906"/>
          </a:xfrm>
          <a:custGeom>
            <a:avLst/>
            <a:gdLst/>
            <a:ahLst/>
            <a:cxnLst/>
            <a:rect l="l" t="t" r="r" b="b"/>
            <a:pathLst>
              <a:path w="2463045" h="1844906">
                <a:moveTo>
                  <a:pt x="0" y="0"/>
                </a:moveTo>
                <a:lnTo>
                  <a:pt x="2463045" y="0"/>
                </a:lnTo>
                <a:lnTo>
                  <a:pt x="2463045" y="1844906"/>
                </a:lnTo>
                <a:lnTo>
                  <a:pt x="0" y="1844906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2" name="TextBox 12"/>
          <p:cNvSpPr txBox="1"/>
          <p:nvPr/>
        </p:nvSpPr>
        <p:spPr>
          <a:xfrm>
            <a:off x="2265570" y="2954880"/>
            <a:ext cx="3529987" cy="679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590" lvl="1" indent="-431795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18072B"/>
                </a:solidFill>
                <a:latin typeface="Kollektif"/>
              </a:rPr>
              <a:t>Hardware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90600" y="1698665"/>
            <a:ext cx="4640914" cy="10287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400"/>
              </a:lnSpc>
            </a:pPr>
            <a:r>
              <a:rPr lang="en-US" sz="6000" dirty="0">
                <a:solidFill>
                  <a:srgbClr val="18072B"/>
                </a:solidFill>
                <a:latin typeface="Open Sans Bold"/>
              </a:rPr>
              <a:t>2.SETUP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660763" y="2954880"/>
            <a:ext cx="3221983" cy="679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590" lvl="1" indent="-431795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18072B"/>
                </a:solidFill>
                <a:latin typeface="Kollektif"/>
              </a:rPr>
              <a:t>Software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90600" y="6029185"/>
            <a:ext cx="2280051" cy="3326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dirty="0" err="1">
                <a:solidFill>
                  <a:srgbClr val="18072B"/>
                </a:solidFill>
                <a:latin typeface="Montserrat"/>
              </a:rPr>
              <a:t>Wemos</a:t>
            </a:r>
            <a:r>
              <a:rPr lang="en-US" sz="2000" dirty="0">
                <a:solidFill>
                  <a:srgbClr val="18072B"/>
                </a:solidFill>
                <a:latin typeface="Montserrat"/>
              </a:rPr>
              <a:t> D1 R2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658658" y="5993756"/>
            <a:ext cx="2071172" cy="3326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dirty="0">
                <a:solidFill>
                  <a:srgbClr val="18072B"/>
                </a:solidFill>
                <a:latin typeface="Montserrat"/>
              </a:rPr>
              <a:t>DHT 11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162474" y="8875124"/>
            <a:ext cx="1809326" cy="339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dirty="0">
                <a:solidFill>
                  <a:srgbClr val="18072B"/>
                </a:solidFill>
                <a:latin typeface="Montserrat"/>
              </a:rPr>
              <a:t>MQ135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4250423" y="8913224"/>
            <a:ext cx="2762182" cy="3326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dirty="0">
                <a:solidFill>
                  <a:srgbClr val="18072B"/>
                </a:solidFill>
                <a:latin typeface="Montserrat"/>
              </a:rPr>
              <a:t>Raspberry Pi 3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1558171" y="6029185"/>
            <a:ext cx="154930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18072B"/>
                </a:solidFill>
                <a:latin typeface="Montserrat"/>
              </a:rPr>
              <a:t>Arduino IDE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5399537" y="6067912"/>
            <a:ext cx="1792777" cy="3326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dirty="0">
                <a:solidFill>
                  <a:srgbClr val="18072B"/>
                </a:solidFill>
                <a:latin typeface="Montserrat"/>
              </a:rPr>
              <a:t>Blynk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1213826" y="8913224"/>
            <a:ext cx="2257094" cy="3326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dirty="0">
                <a:solidFill>
                  <a:srgbClr val="18072B"/>
                </a:solidFill>
                <a:latin typeface="Montserrat"/>
              </a:rPr>
              <a:t>AWS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5008861" y="8913224"/>
            <a:ext cx="2183453" cy="3326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dirty="0">
                <a:solidFill>
                  <a:srgbClr val="18072B"/>
                </a:solidFill>
                <a:latin typeface="Montserrat"/>
              </a:rPr>
              <a:t>LAMP Server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7192315" y="612415"/>
            <a:ext cx="559181" cy="296366"/>
          </a:xfrm>
          <a:custGeom>
            <a:avLst/>
            <a:gdLst/>
            <a:ahLst/>
            <a:cxnLst/>
            <a:rect l="l" t="t" r="r" b="b"/>
            <a:pathLst>
              <a:path w="559181" h="296366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3" name="Freeform 3"/>
          <p:cNvSpPr/>
          <p:nvPr/>
        </p:nvSpPr>
        <p:spPr>
          <a:xfrm>
            <a:off x="-2843309" y="1268486"/>
            <a:ext cx="6873872" cy="162473"/>
          </a:xfrm>
          <a:custGeom>
            <a:avLst/>
            <a:gdLst/>
            <a:ahLst/>
            <a:cxnLst/>
            <a:rect l="l" t="t" r="r" b="b"/>
            <a:pathLst>
              <a:path w="6873872" h="162473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4" name="Freeform 4"/>
          <p:cNvSpPr/>
          <p:nvPr/>
        </p:nvSpPr>
        <p:spPr>
          <a:xfrm>
            <a:off x="4733723" y="2728371"/>
            <a:ext cx="9265322" cy="7230136"/>
          </a:xfrm>
          <a:custGeom>
            <a:avLst/>
            <a:gdLst/>
            <a:ahLst/>
            <a:cxnLst/>
            <a:rect l="l" t="t" r="r" b="b"/>
            <a:pathLst>
              <a:path w="9265322" h="7230136">
                <a:moveTo>
                  <a:pt x="0" y="0"/>
                </a:moveTo>
                <a:lnTo>
                  <a:pt x="9265323" y="0"/>
                </a:lnTo>
                <a:lnTo>
                  <a:pt x="9265323" y="7230136"/>
                </a:lnTo>
                <a:lnTo>
                  <a:pt x="0" y="723013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5" name="TextBox 5"/>
          <p:cNvSpPr txBox="1"/>
          <p:nvPr/>
        </p:nvSpPr>
        <p:spPr>
          <a:xfrm>
            <a:off x="593628" y="1699671"/>
            <a:ext cx="8772757" cy="1028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00"/>
              </a:lnSpc>
            </a:pPr>
            <a:r>
              <a:rPr lang="en-US" sz="6000" dirty="0">
                <a:solidFill>
                  <a:srgbClr val="18072B"/>
                </a:solidFill>
                <a:latin typeface="Open Sans Bold"/>
              </a:rPr>
              <a:t>3.NETWORK DIAGRAM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7192315" y="612415"/>
            <a:ext cx="559181" cy="296366"/>
          </a:xfrm>
          <a:custGeom>
            <a:avLst/>
            <a:gdLst/>
            <a:ahLst/>
            <a:cxnLst/>
            <a:rect l="l" t="t" r="r" b="b"/>
            <a:pathLst>
              <a:path w="559181" h="296366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3" name="Freeform 3"/>
          <p:cNvSpPr/>
          <p:nvPr/>
        </p:nvSpPr>
        <p:spPr>
          <a:xfrm>
            <a:off x="2552674" y="0"/>
            <a:ext cx="13182652" cy="10287000"/>
          </a:xfrm>
          <a:custGeom>
            <a:avLst/>
            <a:gdLst/>
            <a:ahLst/>
            <a:cxnLst/>
            <a:rect l="l" t="t" r="r" b="b"/>
            <a:pathLst>
              <a:path w="13182652" h="10287000">
                <a:moveTo>
                  <a:pt x="0" y="0"/>
                </a:moveTo>
                <a:lnTo>
                  <a:pt x="13182652" y="0"/>
                </a:lnTo>
                <a:lnTo>
                  <a:pt x="13182652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7192315" y="612415"/>
            <a:ext cx="559181" cy="296366"/>
          </a:xfrm>
          <a:custGeom>
            <a:avLst/>
            <a:gdLst/>
            <a:ahLst/>
            <a:cxnLst/>
            <a:rect l="l" t="t" r="r" b="b"/>
            <a:pathLst>
              <a:path w="559181" h="296366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3" name="Freeform 3"/>
          <p:cNvSpPr/>
          <p:nvPr/>
        </p:nvSpPr>
        <p:spPr>
          <a:xfrm>
            <a:off x="-2843309" y="1268486"/>
            <a:ext cx="6873872" cy="162473"/>
          </a:xfrm>
          <a:custGeom>
            <a:avLst/>
            <a:gdLst/>
            <a:ahLst/>
            <a:cxnLst/>
            <a:rect l="l" t="t" r="r" b="b"/>
            <a:pathLst>
              <a:path w="6873872" h="162473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5" name="TextBox 5"/>
          <p:cNvSpPr txBox="1"/>
          <p:nvPr/>
        </p:nvSpPr>
        <p:spPr>
          <a:xfrm>
            <a:off x="593628" y="1699671"/>
            <a:ext cx="8772757" cy="1028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00"/>
              </a:lnSpc>
            </a:pPr>
            <a:r>
              <a:rPr lang="en-US" sz="6000" dirty="0">
                <a:solidFill>
                  <a:srgbClr val="18072B"/>
                </a:solidFill>
                <a:latin typeface="Open Sans Bold"/>
              </a:rPr>
              <a:t>4.RESULT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FA3A097-DCB2-B825-7339-8F22065BBA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400550" y="2552700"/>
            <a:ext cx="9486900" cy="7562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9D27D69-47AA-DC6D-4D4A-8DF3FE0C9F1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976170" y="4462367"/>
            <a:ext cx="2623280" cy="1362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1551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7192315" y="612415"/>
            <a:ext cx="559181" cy="296366"/>
          </a:xfrm>
          <a:custGeom>
            <a:avLst/>
            <a:gdLst/>
            <a:ahLst/>
            <a:cxnLst/>
            <a:rect l="l" t="t" r="r" b="b"/>
            <a:pathLst>
              <a:path w="559181" h="296366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4" name="TextBox 5">
            <a:extLst>
              <a:ext uri="{FF2B5EF4-FFF2-40B4-BE49-F238E27FC236}">
                <a16:creationId xmlns:a16="http://schemas.microsoft.com/office/drawing/2014/main" id="{6AE93DE3-6608-57E7-D051-38918DFA2365}"/>
              </a:ext>
            </a:extLst>
          </p:cNvPr>
          <p:cNvSpPr txBox="1"/>
          <p:nvPr/>
        </p:nvSpPr>
        <p:spPr>
          <a:xfrm>
            <a:off x="4757622" y="4305300"/>
            <a:ext cx="8772757" cy="1028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dirty="0">
                <a:solidFill>
                  <a:srgbClr val="18072B"/>
                </a:solidFill>
                <a:latin typeface="Open Sans Bold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2439485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</TotalTime>
  <Words>111</Words>
  <Application>Microsoft Office PowerPoint</Application>
  <PresentationFormat>Custom</PresentationFormat>
  <Paragraphs>48</Paragraphs>
  <Slides>10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21" baseType="lpstr">
      <vt:lpstr>Aileron Bold</vt:lpstr>
      <vt:lpstr>Montserrat</vt:lpstr>
      <vt:lpstr>Kollektif Bold</vt:lpstr>
      <vt:lpstr>Open Sans Bold</vt:lpstr>
      <vt:lpstr>Montserrat Bold</vt:lpstr>
      <vt:lpstr>Roboto Bold</vt:lpstr>
      <vt:lpstr>League Spartan</vt:lpstr>
      <vt:lpstr>Arial</vt:lpstr>
      <vt:lpstr>Calibri</vt:lpstr>
      <vt:lpstr>Kollektif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NT131- Hệ thống nhúng mạng không dây</dc:title>
  <dc:creator>QuangVu</dc:creator>
  <cp:lastModifiedBy>Lê Huỳnh Quang Vũ</cp:lastModifiedBy>
  <cp:revision>8</cp:revision>
  <dcterms:created xsi:type="dcterms:W3CDTF">2006-08-16T00:00:00Z</dcterms:created>
  <dcterms:modified xsi:type="dcterms:W3CDTF">2023-12-21T03:20:13Z</dcterms:modified>
  <dc:identifier>DAF1mt2K4RY</dc:identifier>
</cp:coreProperties>
</file>